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5" r:id="rId2"/>
    <p:sldId id="274" r:id="rId3"/>
    <p:sldId id="275" r:id="rId4"/>
    <p:sldId id="276" r:id="rId5"/>
    <p:sldId id="277" r:id="rId6"/>
    <p:sldId id="273" r:id="rId7"/>
    <p:sldId id="278" r:id="rId8"/>
    <p:sldId id="279" r:id="rId9"/>
    <p:sldId id="265" r:id="rId10"/>
    <p:sldId id="281" r:id="rId11"/>
    <p:sldId id="286" r:id="rId12"/>
    <p:sldId id="282" r:id="rId13"/>
    <p:sldId id="28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 Sinorodin" initials="LS" lastIdx="1" clrIdx="0">
    <p:extLst>
      <p:ext uri="{19B8F6BF-5375-455C-9EA6-DF929625EA0E}">
        <p15:presenceInfo xmlns:p15="http://schemas.microsoft.com/office/powerpoint/2012/main" userId="S::lin@campus.technion.ac.il::8ea1167d-9eda-4362-a956-7e61e5baa3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DC52F"/>
    <a:srgbClr val="002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3" autoAdjust="0"/>
    <p:restoredTop sz="91910"/>
  </p:normalViewPr>
  <p:slideViewPr>
    <p:cSldViewPr snapToGrid="0">
      <p:cViewPr varScale="1">
        <p:scale>
          <a:sx n="137" d="100"/>
          <a:sy n="137" d="100"/>
        </p:scale>
        <p:origin x="20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38F06-9C4F-AC4C-9A84-2D7A435881E0}" type="datetimeFigureOut">
              <a:rPr lang="en-IL" smtClean="0"/>
              <a:t>28/06/2021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A66F8-B961-B04B-A2F0-1795F84890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9284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A66F8-B961-B04B-A2F0-1795F848901D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319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למעלה רואים את השגיאה על סט האימון, בגלל שהרשתות </a:t>
            </a:r>
            <a:r>
              <a:rPr lang="en-US" dirty="0"/>
              <a:t>pretrained</a:t>
            </a:r>
            <a:r>
              <a:rPr lang="he-IL" dirty="0"/>
              <a:t> ההתכנסות מהירה (אחרי 10 </a:t>
            </a:r>
            <a:r>
              <a:rPr lang="he-IL" dirty="0" err="1"/>
              <a:t>אפוקים</a:t>
            </a:r>
            <a:r>
              <a:rPr lang="he-IL" dirty="0"/>
              <a:t>)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למטה רואים את הביצועים על סט </a:t>
            </a:r>
            <a:r>
              <a:rPr lang="he-IL" dirty="0" err="1"/>
              <a:t>הולידציה</a:t>
            </a:r>
            <a:endParaRPr lang="he-IL" dirty="0"/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השימוש ב</a:t>
            </a:r>
            <a:r>
              <a:rPr lang="en-US" dirty="0" err="1"/>
              <a:t>tp</a:t>
            </a:r>
            <a:r>
              <a:rPr lang="en-US" dirty="0"/>
              <a:t> </a:t>
            </a:r>
            <a:r>
              <a:rPr lang="en-US" dirty="0" err="1"/>
              <a:t>tn</a:t>
            </a:r>
            <a:r>
              <a:rPr lang="en-US" dirty="0"/>
              <a:t> </a:t>
            </a:r>
            <a:r>
              <a:rPr lang="en-US" dirty="0" err="1"/>
              <a:t>fp</a:t>
            </a:r>
            <a:r>
              <a:rPr lang="en-US" dirty="0"/>
              <a:t> </a:t>
            </a:r>
            <a:r>
              <a:rPr lang="en-US" dirty="0" err="1"/>
              <a:t>fn</a:t>
            </a:r>
            <a:r>
              <a:rPr lang="en-US" dirty="0"/>
              <a:t> </a:t>
            </a:r>
            <a:r>
              <a:rPr lang="he-IL" dirty="0"/>
              <a:t> מאפשר לראות שאין איזשהו </a:t>
            </a:r>
            <a:r>
              <a:rPr lang="en-US" dirty="0"/>
              <a:t>mode collapse</a:t>
            </a:r>
            <a:r>
              <a:rPr lang="he-IL" dirty="0"/>
              <a:t> ושהמודל באמת לומד להכליל עבור דוגמאות חיוביות ושליליות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A66F8-B961-B04B-A2F0-1795F848901D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6490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אפילו </a:t>
            </a:r>
            <a:r>
              <a:rPr lang="he-IL" dirty="0" err="1"/>
              <a:t>שוויזן</a:t>
            </a:r>
            <a:r>
              <a:rPr lang="he-IL" dirty="0"/>
              <a:t> </a:t>
            </a:r>
            <a:r>
              <a:rPr lang="he-IL" dirty="0" err="1"/>
              <a:t>טרנספורמר</a:t>
            </a:r>
            <a:r>
              <a:rPr lang="he-IL" dirty="0"/>
              <a:t> מאומן על יותר </a:t>
            </a:r>
            <a:r>
              <a:rPr lang="he-IL" dirty="0" err="1"/>
              <a:t>דאטא</a:t>
            </a:r>
            <a:r>
              <a:rPr lang="he-IL" dirty="0"/>
              <a:t> ומשיג דיוק טוב יותר על </a:t>
            </a:r>
            <a:r>
              <a:rPr lang="he-IL" dirty="0" err="1"/>
              <a:t>הדאטאסטים</a:t>
            </a:r>
            <a:r>
              <a:rPr lang="he-IL" dirty="0"/>
              <a:t> המוכרים כיום, </a:t>
            </a:r>
            <a:r>
              <a:rPr lang="he-IL" dirty="0" err="1"/>
              <a:t>לדאטאסא</a:t>
            </a:r>
            <a:r>
              <a:rPr lang="he-IL" dirty="0"/>
              <a:t> הזה עדיף את הרשת </a:t>
            </a:r>
            <a:r>
              <a:rPr lang="he-IL" dirty="0" err="1"/>
              <a:t>קונבולוציה</a:t>
            </a:r>
            <a:r>
              <a:rPr lang="he-IL" dirty="0"/>
              <a:t>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A66F8-B961-B04B-A2F0-1795F848901D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739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 err="1"/>
              <a:t>הדאטאסט</a:t>
            </a:r>
            <a:r>
              <a:rPr lang="he-IL" dirty="0"/>
              <a:t> לקוח מ-</a:t>
            </a:r>
            <a:r>
              <a:rPr lang="en-US" dirty="0" err="1"/>
              <a:t>kaggle</a:t>
            </a:r>
            <a:r>
              <a:rPr lang="he-IL" dirty="0"/>
              <a:t> ומכיל סריקות </a:t>
            </a:r>
            <a:r>
              <a:rPr lang="en-US" dirty="0"/>
              <a:t>CT</a:t>
            </a:r>
            <a:r>
              <a:rPr lang="he-IL" dirty="0"/>
              <a:t> שמתחלקים לשתי מחלקות – חיובי/שלילי לקורונה.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 err="1"/>
              <a:t>הדאטאסט</a:t>
            </a:r>
            <a:r>
              <a:rPr lang="he-IL" dirty="0"/>
              <a:t> הזה הוא למעשה איחוד של מספר </a:t>
            </a:r>
            <a:r>
              <a:rPr lang="he-IL" dirty="0" err="1"/>
              <a:t>דאטאסטים</a:t>
            </a:r>
            <a:r>
              <a:rPr lang="he-IL" dirty="0"/>
              <a:t> קטנים יותר מכל מני מקומות בעולם, ולכן אפשר לצפות שהוא יהיה מספיק כללי כדי להכליל</a:t>
            </a:r>
            <a:r>
              <a:rPr lang="en-US" dirty="0"/>
              <a:t>.</a:t>
            </a:r>
            <a:endParaRPr lang="he-IL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החלוקה המקורית של המחלקות לא מאוזנת (יותר דוגמאות של חיוביים) ולכן לקחתי רק חלק </a:t>
            </a:r>
            <a:r>
              <a:rPr lang="he-IL" dirty="0" err="1"/>
              <a:t>מהדאטאסט</a:t>
            </a:r>
            <a:r>
              <a:rPr lang="he-IL" dirty="0"/>
              <a:t> בצורה שיש ייצוג שווה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A66F8-B961-B04B-A2F0-1795F848901D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8120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מגיעות סריקות </a:t>
            </a:r>
            <a:r>
              <a:rPr lang="en-US" dirty="0"/>
              <a:t>CT</a:t>
            </a:r>
            <a:r>
              <a:rPr lang="he-IL" dirty="0"/>
              <a:t> עם סימון האזור הרלוונטי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חותכים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וממירים לריבוע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A66F8-B961-B04B-A2F0-1795F848901D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3391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מוטיבציה: </a:t>
            </a:r>
          </a:p>
          <a:p>
            <a:pPr algn="r" rtl="1"/>
            <a:endParaRPr lang="en-US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המוטיבציה לשימוש כמובן ברורה: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הצוותים הרפואיים עובדים בלחץ מאוד גדול וזה בלתי נמנע שהם יעשו טעויות לפעמים. קבלת ״חוות דעת נוספת״ תקטין את הסיכוי שזה יקרה.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A66F8-B961-B04B-A2F0-1795F848901D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1990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עבודה עם תמונות -&gt; ברירת מחדל זה רשתות </a:t>
            </a:r>
            <a:r>
              <a:rPr lang="he-IL" dirty="0" err="1"/>
              <a:t>קונבולוציה</a:t>
            </a:r>
            <a:endParaRPr lang="he-IL" dirty="0"/>
          </a:p>
          <a:p>
            <a:pPr marL="0" algn="r" defTabSz="914400" rtl="1" eaLnBrk="1" latinLnBrk="0" hangingPunct="1"/>
            <a:r>
              <a:rPr lang="he-IL" dirty="0"/>
              <a:t>גישה קצת יותר חדשנית -&gt; </a:t>
            </a:r>
            <a:r>
              <a:rPr lang="en-US" dirty="0"/>
              <a:t>vision transformer</a:t>
            </a:r>
            <a:r>
              <a:rPr lang="he-IL" dirty="0"/>
              <a:t>. אותם </a:t>
            </a:r>
            <a:r>
              <a:rPr lang="he-IL" dirty="0" err="1"/>
              <a:t>הטרנספורמרים</a:t>
            </a:r>
            <a:r>
              <a:rPr lang="he-IL" dirty="0"/>
              <a:t> מ-</a:t>
            </a:r>
            <a:r>
              <a:rPr lang="en-US" dirty="0"/>
              <a:t>NLP</a:t>
            </a:r>
            <a:r>
              <a:rPr lang="he-IL" dirty="0"/>
              <a:t> עם טוויסט.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A66F8-B961-B04B-A2F0-1795F848901D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3951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ב2012 התחיל השימוש הנרחב ברשתות </a:t>
            </a:r>
            <a:r>
              <a:rPr lang="he-IL" dirty="0" err="1"/>
              <a:t>קונבולוציה</a:t>
            </a:r>
            <a:r>
              <a:rPr lang="he-IL" dirty="0"/>
              <a:t>, זה אחד מהרשתות המוכרות יותר. כמעט 59,000 ציטוטים, צעד מאוד משמעותי להתפתחות של רשתות </a:t>
            </a:r>
            <a:r>
              <a:rPr lang="he-IL" dirty="0" err="1"/>
              <a:t>קונבולוציה</a:t>
            </a:r>
            <a:r>
              <a:rPr lang="he-IL" dirty="0"/>
              <a:t> בראייה ממוחשבת.</a:t>
            </a:r>
          </a:p>
          <a:p>
            <a:pPr marL="0" algn="r" defTabSz="914400" rtl="1" eaLnBrk="1" latinLnBrk="0" hangingPunct="1"/>
            <a:endParaRPr lang="he-IL" dirty="0"/>
          </a:p>
          <a:p>
            <a:pPr marL="171450" marR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ILSVRC - </a:t>
            </a:r>
            <a:r>
              <a:rPr lang="en-US" dirty="0" err="1"/>
              <a:t>Imagenet</a:t>
            </a:r>
            <a:r>
              <a:rPr lang="en-US" dirty="0"/>
              <a:t> Large Scale Visual Recognition Challenge</a:t>
            </a:r>
            <a:endParaRPr lang="he-IL" dirty="0"/>
          </a:p>
          <a:p>
            <a:pPr marL="171450" marR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Imagenet</a:t>
            </a:r>
            <a:r>
              <a:rPr lang="en-US" dirty="0"/>
              <a:t> data base: 14M labeled images, 20K categories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A66F8-B961-B04B-A2F0-1795F848901D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3509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A66F8-B961-B04B-A2F0-1795F848901D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2967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ייצוג </a:t>
            </a:r>
            <a:r>
              <a:rPr lang="he-IL" dirty="0" err="1"/>
              <a:t>ממימד</a:t>
            </a:r>
            <a:r>
              <a:rPr lang="he-IL" dirty="0"/>
              <a:t> נמוך יותר (</a:t>
            </a:r>
            <a:r>
              <a:rPr lang="en-US" dirty="0" err="1"/>
              <a:t>inear</a:t>
            </a:r>
            <a:r>
              <a:rPr lang="en-US" dirty="0"/>
              <a:t> projection</a:t>
            </a:r>
            <a:r>
              <a:rPr lang="he-IL" dirty="0"/>
              <a:t>)</a:t>
            </a:r>
          </a:p>
          <a:p>
            <a:pPr marL="171450" indent="-1714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הוספת </a:t>
            </a:r>
            <a:r>
              <a:rPr lang="en-US" dirty="0"/>
              <a:t>positional embedding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A66F8-B961-B04B-A2F0-1795F848901D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7564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רשתות </a:t>
            </a:r>
            <a:r>
              <a:rPr lang="he-IL" dirty="0" err="1"/>
              <a:t>קונבולוציה</a:t>
            </a:r>
            <a:r>
              <a:rPr lang="he-IL" dirty="0"/>
              <a:t> עובדות </a:t>
            </a:r>
            <a:r>
              <a:rPr lang="he-IL" dirty="0" err="1"/>
              <a:t>מצויין</a:t>
            </a:r>
            <a:r>
              <a:rPr lang="he-IL" dirty="0"/>
              <a:t> לתמונות, </a:t>
            </a:r>
            <a:r>
              <a:rPr lang="he-IL" dirty="0" err="1"/>
              <a:t>וטרנספורמים</a:t>
            </a:r>
            <a:r>
              <a:rPr lang="he-IL" dirty="0"/>
              <a:t> עובדים </a:t>
            </a:r>
            <a:r>
              <a:rPr lang="he-IL" dirty="0" err="1"/>
              <a:t>מצויין</a:t>
            </a:r>
            <a:r>
              <a:rPr lang="he-IL" dirty="0"/>
              <a:t> על </a:t>
            </a:r>
            <a:r>
              <a:rPr lang="en-US" dirty="0"/>
              <a:t>NLP</a:t>
            </a:r>
            <a:r>
              <a:rPr lang="he-IL" dirty="0"/>
              <a:t>, אז בשביל מה צריך את זה בכלל? מסתבר שזה עובד דיי טוב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A66F8-B961-B04B-A2F0-1795F848901D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892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5EFE-01B7-41D9-8C46-AA09CD155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E78A3-0BB1-4A03-A109-ED22D0D83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B89F8-0A29-4A53-9BD4-77CA71B6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17642-5CC9-4B4F-ADDD-D77E8CBF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ED299-01F8-494B-96BD-FE8BC847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F650-0D92-4A33-B8E5-DDECF4DF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9CD33-DC51-4661-B4E2-126C8272C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0FAB5-1D42-46E8-82BE-9ECB5483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3D4A9-01EB-4DE2-A3C5-D7F35E34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9C356-B2EE-493D-B67C-370BE7D8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FF16F1-6686-462F-91BC-B91F23DE44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6B45D-7303-4083-BACF-159C14D1A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1C3B4-C850-4442-8B84-6B76CCA2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A75DE-7708-487B-868C-7FD800AD7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F8DF1-0922-4682-8B55-E2DFBFCD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012C-CB85-470B-8043-8301F4E2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9F140-7A76-434A-A88C-8A02BD499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D99F4-2E4A-433A-A46B-74F6B8C3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FC654-48F3-426D-A5C5-E05504DE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DAC7C-A9BC-4CF1-890B-27208B76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FBE8-EE4F-4843-99DA-1D9EAA05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2CE59-F473-4155-BE0F-A7214B82D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69139-F4FA-4956-834C-EB9818DE7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4E49D-6CC1-434E-BC48-C4DF17B0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9CF73-DAFB-474C-8C05-3C274FE0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4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1F3B-8EA4-4EC8-9880-B264E3D3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23A1-DEB0-4FA4-91A8-30C4B64E2A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4165-7F25-48AF-A4C0-EFAA5292D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7DF1F-8DA7-4E6A-916D-8D16D4B3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51C1D-413F-4617-93E6-ED7D398B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85C45-AA95-4CB9-9B32-61880B5A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8B75-3487-4808-A91D-BFA32B5C8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8E64D-2901-4DF6-B7DD-42D19A2DC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F37E1-9A90-4077-BEF8-728771255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491EE-DBDC-4552-9F55-4763DB1DC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F6DFC-1CA1-4651-93C7-88D6130D5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229DAE-11B0-4272-8894-83F60ADB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B6A172-092A-452F-A1FC-FBB620CE1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A333E5-BDA3-4F12-A981-38037451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1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BA9D-957A-425D-AFBE-7D9F388F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6B5D1-8F33-4712-A708-4A929766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A8100-E675-4772-976C-05C8619F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F2432-94A7-41FF-B7FC-4B841FA8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230D3-F151-4602-8202-A96A7FD0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0C339-AF34-4898-A7BB-9F3FE896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DDBA6-EA07-45C0-8171-3EB7D342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AAAB-873B-4160-8227-14FB971B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7ECD9-2B8B-47E4-97CB-474F0C82D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2868-5DC9-4EEF-A9E0-E8894AD0B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2724A-0AA0-4B10-9283-8F432447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55866-87C2-4876-A156-BEC834C9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162AB-414A-411F-A105-92520EC9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9729-554B-4CFC-821E-ACA8530C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E5CF9-A814-46EE-BAEF-FD27EAFC7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CE299-E504-4B8B-941D-01A40E68A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DDA6D-2656-4AF6-A24B-E6DECBD3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42D28-9740-46C3-B4D6-C405297C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27E97-8877-4C4C-AB9E-0352024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2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7ABA8-8E0A-4510-9821-004E6720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74E85-E7B9-48FD-9455-52F67F54E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7B727-08A3-4ECA-BDE6-DBCBE6E9C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F92D3-F451-48B2-B4DF-0F9E32A9FE5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C4BCD-CF93-4710-AAC1-DDC14F5A4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1980B-B36D-4FE7-B63D-C93AA789B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3D2B3-07D0-4BD5-BFD5-33A3F29EC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9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sota/image-classification-on-imagen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409.1556" TargetMode="External"/><Relationship Id="rId4" Type="http://schemas.openxmlformats.org/officeDocument/2006/relationships/hyperlink" Target="https://neurohive.io/en/popular-networks/vgg16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arxiv.org/abs/1409.1556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ucidrains/vit-pytorch" TargetMode="Externa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53537-C12E-874F-A503-0D806943D2B7}"/>
              </a:ext>
            </a:extLst>
          </p:cNvPr>
          <p:cNvSpPr txBox="1"/>
          <p:nvPr/>
        </p:nvSpPr>
        <p:spPr>
          <a:xfrm>
            <a:off x="4500372" y="4331073"/>
            <a:ext cx="3191256" cy="1920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IL" sz="4000" dirty="0">
                <a:solidFill>
                  <a:srgbClr val="002147"/>
                </a:solidFill>
                <a:latin typeface="+mj-lt"/>
              </a:rPr>
              <a:t>Lin Sinorosdin</a:t>
            </a:r>
            <a:endParaRPr lang="he-IL" sz="4000" dirty="0">
              <a:solidFill>
                <a:srgbClr val="002147"/>
              </a:solidFill>
              <a:latin typeface="+mj-lt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IL" sz="4000" dirty="0">
                <a:solidFill>
                  <a:srgbClr val="002147"/>
                </a:solidFill>
                <a:latin typeface="+mj-lt"/>
              </a:rPr>
              <a:t>29/06/2021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94336F-DF92-844D-AE76-958A8D224232}"/>
              </a:ext>
            </a:extLst>
          </p:cNvPr>
          <p:cNvSpPr txBox="1">
            <a:spLocks/>
          </p:cNvSpPr>
          <p:nvPr/>
        </p:nvSpPr>
        <p:spPr>
          <a:xfrm>
            <a:off x="814137" y="1915746"/>
            <a:ext cx="10563726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147"/>
                </a:solidFill>
              </a:rPr>
              <a:t>COVID19 Detection from CT Scans Using Transfer Learning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52538F9-CF8A-9642-8FF6-6E450FCEC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8820" y="312823"/>
            <a:ext cx="2958248" cy="890336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b="1">
                <a:solidFill>
                  <a:srgbClr val="002147"/>
                </a:solidFill>
                <a:latin typeface="+mj-lt"/>
                <a:cs typeface="Calibri" panose="020F0502020204030204" pitchFamily="34" charset="0"/>
              </a:rPr>
              <a:t>046211 – Deep Learning</a:t>
            </a:r>
          </a:p>
          <a:p>
            <a:pPr algn="ctr"/>
            <a:r>
              <a:rPr lang="en-US" sz="2000" b="1">
                <a:solidFill>
                  <a:srgbClr val="002147"/>
                </a:solidFill>
                <a:latin typeface="+mj-lt"/>
                <a:cs typeface="Calibri" panose="020F0502020204030204" pitchFamily="34" charset="0"/>
              </a:rPr>
              <a:t>Spring 2021</a:t>
            </a:r>
            <a:endParaRPr lang="en-US" sz="2000" b="1" dirty="0">
              <a:solidFill>
                <a:srgbClr val="002147"/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4" name="Picture 2" descr="Home - Faculty of Architecture and Town Planning, IIT">
            <a:extLst>
              <a:ext uri="{FF2B5EF4-FFF2-40B4-BE49-F238E27FC236}">
                <a16:creationId xmlns:a16="http://schemas.microsoft.com/office/drawing/2014/main" id="{928E5985-7DE1-C646-A8CF-A34991784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9" y="288759"/>
            <a:ext cx="234673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66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56F0-4809-46FE-9E83-3127A73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>
                <a:solidFill>
                  <a:srgbClr val="FFFFFF"/>
                </a:solidFill>
              </a:rPr>
              <a:t>Why Vision Transformers?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89138-1130-A64D-9DDC-AFCE3F62C62C}"/>
              </a:ext>
            </a:extLst>
          </p:cNvPr>
          <p:cNvSpPr txBox="1"/>
          <p:nvPr/>
        </p:nvSpPr>
        <p:spPr>
          <a:xfrm>
            <a:off x="981447" y="6378376"/>
            <a:ext cx="7350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https://paperswithcode.com/sota/image-classification-on-imagenet</a:t>
            </a:r>
            <a:endParaRPr lang="en-IL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6420C-02EA-F949-A0AC-195F27F51507}"/>
              </a:ext>
            </a:extLst>
          </p:cNvPr>
          <p:cNvSpPr txBox="1"/>
          <p:nvPr/>
        </p:nvSpPr>
        <p:spPr>
          <a:xfrm>
            <a:off x="10057192" y="4375781"/>
            <a:ext cx="19500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L" dirty="0"/>
              <a:t>Vision Transformer used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C53D2-4A82-DC48-9FBD-93DD73E21524}"/>
              </a:ext>
            </a:extLst>
          </p:cNvPr>
          <p:cNvSpPr txBox="1"/>
          <p:nvPr/>
        </p:nvSpPr>
        <p:spPr>
          <a:xfrm>
            <a:off x="10057192" y="5299427"/>
            <a:ext cx="195009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L" dirty="0"/>
              <a:t>Convolutional Neural Network 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3EE08-7567-E349-B441-003A8E535970}"/>
              </a:ext>
            </a:extLst>
          </p:cNvPr>
          <p:cNvSpPr txBox="1"/>
          <p:nvPr/>
        </p:nvSpPr>
        <p:spPr>
          <a:xfrm>
            <a:off x="9943323" y="3678539"/>
            <a:ext cx="20639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L" dirty="0"/>
              <a:t>SOTA (28/06/2021)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EA6BA3-B066-F945-9574-5EEF2EEBF662}"/>
              </a:ext>
            </a:extLst>
          </p:cNvPr>
          <p:cNvGrpSpPr/>
          <p:nvPr/>
        </p:nvGrpSpPr>
        <p:grpSpPr>
          <a:xfrm>
            <a:off x="875906" y="3042163"/>
            <a:ext cx="9245869" cy="3180594"/>
            <a:chOff x="1181391" y="3332175"/>
            <a:chExt cx="9245869" cy="31805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1A5799-8E26-F24E-93C9-D91A8B255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3056" b="3955"/>
            <a:stretch/>
          </p:blipFill>
          <p:spPr>
            <a:xfrm>
              <a:off x="1286932" y="5561045"/>
              <a:ext cx="9140328" cy="95172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9677EE-030B-6943-B685-F3D08CCA8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2629" y="4416871"/>
              <a:ext cx="9070048" cy="11530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3AC4C4-5747-EF47-B078-AE702973D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1391" y="3332175"/>
              <a:ext cx="9181286" cy="1157781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238E872-3E78-E54F-B8BF-DBF5BA77C326}"/>
              </a:ext>
            </a:extLst>
          </p:cNvPr>
          <p:cNvSpPr/>
          <p:nvPr/>
        </p:nvSpPr>
        <p:spPr>
          <a:xfrm>
            <a:off x="981446" y="5261703"/>
            <a:ext cx="9070048" cy="951724"/>
          </a:xfrm>
          <a:prstGeom prst="rect">
            <a:avLst/>
          </a:prstGeom>
          <a:solidFill>
            <a:srgbClr val="EDC52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2685E-D78F-A04B-BAC2-677800BF02E7}"/>
              </a:ext>
            </a:extLst>
          </p:cNvPr>
          <p:cNvSpPr/>
          <p:nvPr/>
        </p:nvSpPr>
        <p:spPr>
          <a:xfrm>
            <a:off x="992841" y="3593181"/>
            <a:ext cx="9070048" cy="533678"/>
          </a:xfrm>
          <a:prstGeom prst="rect">
            <a:avLst/>
          </a:prstGeom>
          <a:solidFill>
            <a:srgbClr val="EDC52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F6C9AD-E5F0-444C-87CD-81435B6A460E}"/>
              </a:ext>
            </a:extLst>
          </p:cNvPr>
          <p:cNvSpPr/>
          <p:nvPr/>
        </p:nvSpPr>
        <p:spPr>
          <a:xfrm>
            <a:off x="981446" y="4171919"/>
            <a:ext cx="9070048" cy="1035360"/>
          </a:xfrm>
          <a:prstGeom prst="rect">
            <a:avLst/>
          </a:prstGeom>
          <a:solidFill>
            <a:srgbClr val="EDC52F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7ED82-33DB-FA4E-995B-4DD7472F3965}"/>
              </a:ext>
            </a:extLst>
          </p:cNvPr>
          <p:cNvSpPr txBox="1"/>
          <p:nvPr/>
        </p:nvSpPr>
        <p:spPr>
          <a:xfrm>
            <a:off x="965199" y="2400160"/>
            <a:ext cx="9097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2800" u="sng" dirty="0">
                <a:solidFill>
                  <a:srgbClr val="404040"/>
                </a:solidFill>
              </a:rPr>
              <a:t>Image Classification on ImageNet</a:t>
            </a:r>
          </a:p>
          <a:p>
            <a:pPr marL="0" algn="ctr" defTabSz="914400" rtl="1" eaLnBrk="1" latinLnBrk="0" hangingPunct="1"/>
            <a:endParaRPr lang="en-IL" sz="2800" u="sng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56F0-4809-46FE-9E83-3127A73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Training using Transfer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A5F2A-A00C-6940-B641-F0C9C93C10A7}"/>
              </a:ext>
            </a:extLst>
          </p:cNvPr>
          <p:cNvSpPr txBox="1"/>
          <p:nvPr/>
        </p:nvSpPr>
        <p:spPr>
          <a:xfrm>
            <a:off x="965199" y="3043181"/>
            <a:ext cx="70358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dirty="0"/>
              <a:t>Remove last fully-connected layer and use as the networks to extract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000" dirty="0"/>
              <a:t>number of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sz="2000" dirty="0"/>
              <a:t>ViT - 768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sz="2000" dirty="0"/>
              <a:t>Vgg - 4096 </a:t>
            </a:r>
          </a:p>
          <a:p>
            <a:pPr lvl="1"/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322223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56F0-4809-46FE-9E83-3127A73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A991B6-B2BD-7A4C-94B2-3621C651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487" y="4181986"/>
            <a:ext cx="3822700" cy="2501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A34427-B7C9-DF40-A506-F6C4CE68B1D3}"/>
              </a:ext>
            </a:extLst>
          </p:cNvPr>
          <p:cNvSpPr txBox="1"/>
          <p:nvPr/>
        </p:nvSpPr>
        <p:spPr>
          <a:xfrm>
            <a:off x="6698487" y="2489215"/>
            <a:ext cx="51308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Neural Network Classifier:</a:t>
            </a:r>
          </a:p>
          <a:p>
            <a:endParaRPr lang="en-I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1600" dirty="0"/>
              <a:t>Optimizer: SGD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1600" dirty="0"/>
              <a:t>Loss: Binary Crossentropy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L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3EB5BF-AF4C-3542-B5E5-523BC87E4ECE}"/>
                  </a:ext>
                </a:extLst>
              </p:cNvPr>
              <p:cNvSpPr txBox="1"/>
              <p:nvPr/>
            </p:nvSpPr>
            <p:spPr>
              <a:xfrm>
                <a:off x="965199" y="2559090"/>
                <a:ext cx="5130801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400" dirty="0"/>
                  <a:t>Logistic Regression Classifier:</a:t>
                </a:r>
              </a:p>
              <a:p>
                <a:endParaRPr lang="en-IL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L" sz="1600" dirty="0"/>
                  <a:t>VGG model: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L" sz="1600" dirty="0"/>
                  <a:t>Train Accuracy: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90%</m:t>
                    </m:r>
                  </m:oMath>
                </a14:m>
                <a:r>
                  <a:rPr lang="en-IL" sz="16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L" sz="1600" dirty="0"/>
                  <a:t>Validation Accuracy: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84.8%</m:t>
                    </m:r>
                  </m:oMath>
                </a14:m>
                <a:r>
                  <a:rPr lang="en-IL" sz="16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IL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L" sz="1600" dirty="0"/>
                  <a:t>ViT model: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L" sz="1600" dirty="0"/>
                  <a:t>Train Accuracy: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79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IL" sz="16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IL" sz="1600" dirty="0"/>
                  <a:t>Validation Accuracy: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70.7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IL" sz="16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L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3EB5BF-AF4C-3542-B5E5-523BC87E4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99" y="2559090"/>
                <a:ext cx="5130801" cy="2800767"/>
              </a:xfrm>
              <a:prstGeom prst="rect">
                <a:avLst/>
              </a:prstGeom>
              <a:blipFill>
                <a:blip r:embed="rId3"/>
                <a:stretch>
                  <a:fillRect l="-1724" t="-18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78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66CD888-5898-5E46-8398-C84B58FB8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8258" r="6433" b="10970"/>
          <a:stretch/>
        </p:blipFill>
        <p:spPr>
          <a:xfrm>
            <a:off x="1069848" y="591389"/>
            <a:ext cx="5026152" cy="270959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1E0050E-6CCB-1C49-B1EC-9C4F1F2022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8258" r="6433" b="10970"/>
          <a:stretch/>
        </p:blipFill>
        <p:spPr>
          <a:xfrm>
            <a:off x="6403280" y="591387"/>
            <a:ext cx="5026152" cy="2709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1690FE-6FD5-9A47-98E1-CFC50167DA26}"/>
              </a:ext>
            </a:extLst>
          </p:cNvPr>
          <p:cNvSpPr txBox="1"/>
          <p:nvPr/>
        </p:nvSpPr>
        <p:spPr>
          <a:xfrm>
            <a:off x="2673096" y="140574"/>
            <a:ext cx="181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dirty="0"/>
              <a:t>VGG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80FDD-47C3-1940-85A9-392AAC9C01E3}"/>
              </a:ext>
            </a:extLst>
          </p:cNvPr>
          <p:cNvSpPr txBox="1"/>
          <p:nvPr/>
        </p:nvSpPr>
        <p:spPr>
          <a:xfrm>
            <a:off x="8006528" y="140573"/>
            <a:ext cx="181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dirty="0"/>
              <a:t>ViT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E4358979-C642-EF42-B6C9-3B496FB56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r="6433"/>
          <a:stretch/>
        </p:blipFill>
        <p:spPr>
          <a:xfrm>
            <a:off x="1069848" y="3373647"/>
            <a:ext cx="5026152" cy="3354629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09A8CB57-B0DF-3C41-A918-8B7E973F29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r="6433"/>
          <a:stretch/>
        </p:blipFill>
        <p:spPr>
          <a:xfrm>
            <a:off x="6403277" y="3373646"/>
            <a:ext cx="5026153" cy="33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56F0-4809-46FE-9E83-3127A73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A354-A17C-2E4E-BDE5-25639B19841A}"/>
              </a:ext>
            </a:extLst>
          </p:cNvPr>
          <p:cNvSpPr txBox="1"/>
          <p:nvPr/>
        </p:nvSpPr>
        <p:spPr>
          <a:xfrm>
            <a:off x="965199" y="5305338"/>
            <a:ext cx="8101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ViT</a:t>
            </a:r>
            <a:r>
              <a:rPr lang="en-US" dirty="0"/>
              <a:t> pre-trained on more data and achieves better accuracy on most of the common datasets (compares to 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VGG performs much better than </a:t>
            </a:r>
            <a:r>
              <a:rPr lang="en-US" dirty="0" err="1"/>
              <a:t>ViT</a:t>
            </a:r>
            <a:r>
              <a:rPr lang="en-US" dirty="0"/>
              <a:t> as a </a:t>
            </a:r>
            <a:r>
              <a:rPr lang="en-US" b="1" dirty="0"/>
              <a:t>feature extractor </a:t>
            </a:r>
            <a:r>
              <a:rPr lang="en-US" dirty="0"/>
              <a:t>model on this dataset. 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59999A97-4F3B-B448-9176-495DC61B0F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5626918"/>
                  </p:ext>
                </p:extLst>
              </p:nvPr>
            </p:nvGraphicFramePr>
            <p:xfrm>
              <a:off x="965200" y="2701403"/>
              <a:ext cx="10427477" cy="221996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017347">
                      <a:extLst>
                        <a:ext uri="{9D8B030D-6E8A-4147-A177-3AD203B41FA5}">
                          <a16:colId xmlns:a16="http://schemas.microsoft.com/office/drawing/2014/main" val="3678428580"/>
                        </a:ext>
                      </a:extLst>
                    </a:gridCol>
                    <a:gridCol w="3303037">
                      <a:extLst>
                        <a:ext uri="{9D8B030D-6E8A-4147-A177-3AD203B41FA5}">
                          <a16:colId xmlns:a16="http://schemas.microsoft.com/office/drawing/2014/main" val="789910814"/>
                        </a:ext>
                      </a:extLst>
                    </a:gridCol>
                    <a:gridCol w="3107093">
                      <a:extLst>
                        <a:ext uri="{9D8B030D-6E8A-4147-A177-3AD203B41FA5}">
                          <a16:colId xmlns:a16="http://schemas.microsoft.com/office/drawing/2014/main" val="4051897996"/>
                        </a:ext>
                      </a:extLst>
                    </a:gridCol>
                  </a:tblGrid>
                  <a:tr h="338187">
                    <a:tc>
                      <a:txBody>
                        <a:bodyPr/>
                        <a:lstStyle/>
                        <a:p>
                          <a:pPr algn="ctr" rtl="0"/>
                          <a:endParaRPr lang="en-I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ViT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VGG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5112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B</a:t>
                          </a:r>
                          <a:r>
                            <a:rPr lang="en-IL" dirty="0"/>
                            <a:t>ased 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transformer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Convolutional Neural Network</a:t>
                          </a:r>
                          <a:endParaRPr lang="en-I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2969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Pretrained 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ImageNet-21k</a:t>
                          </a:r>
                          <a:endParaRPr lang="en-I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ImageNet</a:t>
                          </a:r>
                          <a:endParaRPr lang="en-I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639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Introduced 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2020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2014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6158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L" dirty="0"/>
                            <a:t>Acc on Validation </a:t>
                          </a:r>
                          <a:r>
                            <a:rPr lang="en-US" dirty="0"/>
                            <a:t>(Logistic Regression)</a:t>
                          </a:r>
                          <a:endParaRPr lang="en-I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23633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Acc on Validation (Neural Network)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76.1%</m:t>
                                </m:r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85.7%</m:t>
                                </m:r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02821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59999A97-4F3B-B448-9176-495DC61B0F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5626918"/>
                  </p:ext>
                </p:extLst>
              </p:nvPr>
            </p:nvGraphicFramePr>
            <p:xfrm>
              <a:off x="965200" y="2701403"/>
              <a:ext cx="10427477" cy="221996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017347">
                      <a:extLst>
                        <a:ext uri="{9D8B030D-6E8A-4147-A177-3AD203B41FA5}">
                          <a16:colId xmlns:a16="http://schemas.microsoft.com/office/drawing/2014/main" val="3678428580"/>
                        </a:ext>
                      </a:extLst>
                    </a:gridCol>
                    <a:gridCol w="3303037">
                      <a:extLst>
                        <a:ext uri="{9D8B030D-6E8A-4147-A177-3AD203B41FA5}">
                          <a16:colId xmlns:a16="http://schemas.microsoft.com/office/drawing/2014/main" val="789910814"/>
                        </a:ext>
                      </a:extLst>
                    </a:gridCol>
                    <a:gridCol w="3107093">
                      <a:extLst>
                        <a:ext uri="{9D8B030D-6E8A-4147-A177-3AD203B41FA5}">
                          <a16:colId xmlns:a16="http://schemas.microsoft.com/office/drawing/2014/main" val="40518979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rtl="0"/>
                          <a:endParaRPr lang="en-I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ViT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VGG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5112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B</a:t>
                          </a:r>
                          <a:r>
                            <a:rPr lang="en-IL" dirty="0"/>
                            <a:t>ased 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transformer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Convolutional Neural Network</a:t>
                          </a:r>
                          <a:endParaRPr lang="en-I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2969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Pretrained 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ImageNet-21k</a:t>
                          </a:r>
                          <a:endParaRPr lang="en-I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ImageNet</a:t>
                          </a:r>
                          <a:endParaRPr lang="en-I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639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Introduced 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2020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2014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6158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L" dirty="0"/>
                            <a:t>Acc on Validation </a:t>
                          </a:r>
                          <a:r>
                            <a:rPr lang="en-US" dirty="0"/>
                            <a:t>(Logistic Regression)</a:t>
                          </a:r>
                          <a:endParaRPr lang="en-I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2308" t="-396667" r="-95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5918" t="-396667" r="-816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3633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IL" dirty="0"/>
                            <a:t>Acc on Validation (Neural Network)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2308" t="-513793" r="-95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5918" t="-513793" r="-816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02821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91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56F0-4809-46FE-9E83-3127A73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F76DB-B8CF-7B45-94A9-60F1D72F3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" t="1615" r="630" b="1078"/>
          <a:stretch/>
        </p:blipFill>
        <p:spPr>
          <a:xfrm>
            <a:off x="3114716" y="2774972"/>
            <a:ext cx="8315324" cy="1592671"/>
          </a:xfrm>
          <a:prstGeom prst="rect">
            <a:avLst/>
          </a:prstGeom>
        </p:spPr>
      </p:pic>
      <p:pic>
        <p:nvPicPr>
          <p:cNvPr id="3" name="Picture 2" descr="Kaggle - Wikipedia">
            <a:extLst>
              <a:ext uri="{FF2B5EF4-FFF2-40B4-BE49-F238E27FC236}">
                <a16:creationId xmlns:a16="http://schemas.microsoft.com/office/drawing/2014/main" id="{EB4DE05D-F078-1E46-A874-27308357F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83" y="3218336"/>
            <a:ext cx="1827784" cy="7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686DC3-F58D-674D-8FE8-A8894581677F}"/>
              </a:ext>
            </a:extLst>
          </p:cNvPr>
          <p:cNvSpPr txBox="1"/>
          <p:nvPr/>
        </p:nvSpPr>
        <p:spPr>
          <a:xfrm>
            <a:off x="1286932" y="5299948"/>
            <a:ext cx="1538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Distribution: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B9934D-5BE3-F544-BB76-71EF5C4B6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23831"/>
              </p:ext>
            </p:extLst>
          </p:nvPr>
        </p:nvGraphicFramePr>
        <p:xfrm>
          <a:off x="3114717" y="5097631"/>
          <a:ext cx="8315325" cy="11125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71775">
                  <a:extLst>
                    <a:ext uri="{9D8B030D-6E8A-4147-A177-3AD203B41FA5}">
                      <a16:colId xmlns:a16="http://schemas.microsoft.com/office/drawing/2014/main" val="3720004919"/>
                    </a:ext>
                  </a:extLst>
                </a:gridCol>
                <a:gridCol w="2771775">
                  <a:extLst>
                    <a:ext uri="{9D8B030D-6E8A-4147-A177-3AD203B41FA5}">
                      <a16:colId xmlns:a16="http://schemas.microsoft.com/office/drawing/2014/main" val="3685938054"/>
                    </a:ext>
                  </a:extLst>
                </a:gridCol>
                <a:gridCol w="2771775">
                  <a:extLst>
                    <a:ext uri="{9D8B030D-6E8A-4147-A177-3AD203B41FA5}">
                      <a16:colId xmlns:a16="http://schemas.microsoft.com/office/drawing/2014/main" val="150065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L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791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r>
                        <a:rPr lang="en-IL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30,000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30,000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4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en-IL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006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4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56F0-4809-46FE-9E83-3127A73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2147F5-EA2B-374F-88B1-CA612BF58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98"/>
          <a:stretch/>
        </p:blipFill>
        <p:spPr>
          <a:xfrm>
            <a:off x="807813" y="2627451"/>
            <a:ext cx="3553876" cy="4230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18ADF6-E62D-4F41-A580-AFE7C79325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2" r="33602"/>
          <a:stretch/>
        </p:blipFill>
        <p:spPr>
          <a:xfrm>
            <a:off x="4361688" y="2627450"/>
            <a:ext cx="3468622" cy="42305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667A88-C9DE-1941-B7C0-46D2A1FED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8"/>
          <a:stretch/>
        </p:blipFill>
        <p:spPr>
          <a:xfrm>
            <a:off x="7830310" y="2627451"/>
            <a:ext cx="3553876" cy="42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56F0-4809-46FE-9E83-3127A73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Image Classification – 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91A33-6B7D-1546-8EB9-95C665AB1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6" t="11094" r="1815" b="11095"/>
          <a:stretch/>
        </p:blipFill>
        <p:spPr>
          <a:xfrm>
            <a:off x="1745487" y="2904603"/>
            <a:ext cx="3279648" cy="3291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C6C2CC-D0DE-294E-B166-838167A9EF22}"/>
              </a:ext>
            </a:extLst>
          </p:cNvPr>
          <p:cNvSpPr/>
          <p:nvPr/>
        </p:nvSpPr>
        <p:spPr>
          <a:xfrm>
            <a:off x="5998464" y="3825099"/>
            <a:ext cx="1755648" cy="14508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2400" dirty="0"/>
              <a:t>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31F78F-B214-D44C-8C09-A7F3C1B8B114}"/>
              </a:ext>
            </a:extLst>
          </p:cNvPr>
          <p:cNvCxnSpPr>
            <a:stCxn id="5" idx="3"/>
            <a:endCxn id="3" idx="1"/>
          </p:cNvCxnSpPr>
          <p:nvPr/>
        </p:nvCxnSpPr>
        <p:spPr>
          <a:xfrm>
            <a:off x="5025135" y="4550523"/>
            <a:ext cx="973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ABC9F72-4E76-814B-B582-8F9CCD7CF631}"/>
              </a:ext>
            </a:extLst>
          </p:cNvPr>
          <p:cNvSpPr/>
          <p:nvPr/>
        </p:nvSpPr>
        <p:spPr>
          <a:xfrm>
            <a:off x="8727441" y="3825099"/>
            <a:ext cx="1834812" cy="14508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Classification</a:t>
            </a:r>
            <a:endParaRPr lang="en-IL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C661B3-3F60-644B-9E1C-A7E5EAD6A70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54112" y="4550523"/>
            <a:ext cx="973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20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56F0-4809-46FE-9E83-3127A73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Image Classification – How?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C6C2CC-D0DE-294E-B166-838167A9EF22}"/>
              </a:ext>
            </a:extLst>
          </p:cNvPr>
          <p:cNvSpPr/>
          <p:nvPr/>
        </p:nvSpPr>
        <p:spPr>
          <a:xfrm>
            <a:off x="5998464" y="3825099"/>
            <a:ext cx="1755648" cy="14508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2400" dirty="0"/>
              <a:t>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8123A-03E2-374A-9A27-5DEB99D38877}"/>
              </a:ext>
            </a:extLst>
          </p:cNvPr>
          <p:cNvSpPr/>
          <p:nvPr/>
        </p:nvSpPr>
        <p:spPr>
          <a:xfrm>
            <a:off x="8727441" y="2703576"/>
            <a:ext cx="1755648" cy="14508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2400" dirty="0"/>
              <a:t>CNN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7514B0-508C-9445-915A-A77E2937A4D0}"/>
              </a:ext>
            </a:extLst>
          </p:cNvPr>
          <p:cNvSpPr/>
          <p:nvPr/>
        </p:nvSpPr>
        <p:spPr>
          <a:xfrm>
            <a:off x="8727441" y="4928467"/>
            <a:ext cx="1755648" cy="14508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2400" dirty="0"/>
              <a:t>Vision Transformer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FAB43C-3CA0-624D-A52C-9AEB679B7574}"/>
              </a:ext>
            </a:extLst>
          </p:cNvPr>
          <p:cNvCxnSpPr>
            <a:cxnSpLocks/>
          </p:cNvCxnSpPr>
          <p:nvPr/>
        </p:nvCxnSpPr>
        <p:spPr>
          <a:xfrm flipV="1">
            <a:off x="4405945" y="3429001"/>
            <a:ext cx="4091879" cy="611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186B30-BA5C-C043-8355-C09AFA55B93C}"/>
              </a:ext>
            </a:extLst>
          </p:cNvPr>
          <p:cNvCxnSpPr>
            <a:cxnSpLocks/>
          </p:cNvCxnSpPr>
          <p:nvPr/>
        </p:nvCxnSpPr>
        <p:spPr>
          <a:xfrm>
            <a:off x="4405945" y="5047347"/>
            <a:ext cx="4091879" cy="62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18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31094 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vgg16">
            <a:extLst>
              <a:ext uri="{FF2B5EF4-FFF2-40B4-BE49-F238E27FC236}">
                <a16:creationId xmlns:a16="http://schemas.microsoft.com/office/drawing/2014/main" id="{EA40262A-9FF2-5047-B974-892D013AD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92"/>
          <a:stretch/>
        </p:blipFill>
        <p:spPr bwMode="auto">
          <a:xfrm>
            <a:off x="965199" y="2559090"/>
            <a:ext cx="5947665" cy="38914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D56F0-4809-46FE-9E83-3127A73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VGG - Convolutional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C5AF8-5A1E-E34A-A471-CFCAC258D19D}"/>
              </a:ext>
            </a:extLst>
          </p:cNvPr>
          <p:cNvSpPr txBox="1"/>
          <p:nvPr/>
        </p:nvSpPr>
        <p:spPr>
          <a:xfrm>
            <a:off x="965199" y="6442107"/>
            <a:ext cx="546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hlinkClick r:id="rId4"/>
              </a:rPr>
              <a:t>https://neurohive.io/en/popular-networks/vgg16/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BC12B-360E-334A-80C9-187C71AB55CC}"/>
              </a:ext>
            </a:extLst>
          </p:cNvPr>
          <p:cNvSpPr txBox="1"/>
          <p:nvPr/>
        </p:nvSpPr>
        <p:spPr>
          <a:xfrm>
            <a:off x="6912864" y="3429000"/>
            <a:ext cx="47061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Submitted to ILSVRC 2014.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Based on the paper </a:t>
            </a:r>
            <a:r>
              <a:rPr lang="en-US" dirty="0">
                <a:hlinkClick r:id="rId5"/>
              </a:rPr>
              <a:t>“Very Deep Convolutional Networks for Large-Scale Image Recognition”</a:t>
            </a:r>
            <a:r>
              <a:rPr lang="en-US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Won the 1</a:t>
            </a:r>
            <a:r>
              <a:rPr lang="en-US" baseline="30000" dirty="0"/>
              <a:t>st </a:t>
            </a:r>
            <a:r>
              <a:rPr lang="en-US" dirty="0"/>
              <a:t> and 2</a:t>
            </a:r>
            <a:r>
              <a:rPr lang="en-US" baseline="30000" dirty="0"/>
              <a:t>nd</a:t>
            </a:r>
            <a:r>
              <a:rPr lang="en-US" dirty="0"/>
              <a:t> place on the </a:t>
            </a:r>
            <a:r>
              <a:rPr lang="en-US" dirty="0" err="1"/>
              <a:t>localisation</a:t>
            </a:r>
            <a:r>
              <a:rPr lang="en-US" dirty="0"/>
              <a:t> and classification tracks respectively in 2014 ILSVRC challenge.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8430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56F0-4809-46FE-9E83-3127A73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ViT</a:t>
            </a:r>
            <a:r>
              <a:rPr lang="en-US" sz="4000" dirty="0">
                <a:solidFill>
                  <a:srgbClr val="FFFFFF"/>
                </a:solidFill>
              </a:rPr>
              <a:t> – Vision Transformer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C5AF8-5A1E-E34A-A471-CFCAC258D19D}"/>
              </a:ext>
            </a:extLst>
          </p:cNvPr>
          <p:cNvSpPr txBox="1"/>
          <p:nvPr/>
        </p:nvSpPr>
        <p:spPr>
          <a:xfrm>
            <a:off x="965199" y="6263578"/>
            <a:ext cx="546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https://arxiv.org/abs/2010.11929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BC12B-360E-334A-80C9-187C71AB55CC}"/>
              </a:ext>
            </a:extLst>
          </p:cNvPr>
          <p:cNvSpPr txBox="1"/>
          <p:nvPr/>
        </p:nvSpPr>
        <p:spPr>
          <a:xfrm>
            <a:off x="6912864" y="3429000"/>
            <a:ext cx="47061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Submitted to ICLR 2021.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Based on the paper </a:t>
            </a:r>
            <a:r>
              <a:rPr lang="en-US" dirty="0">
                <a:hlinkClick r:id="rId4"/>
              </a:rPr>
              <a:t>“</a:t>
            </a:r>
            <a:r>
              <a:rPr lang="en-US" dirty="0">
                <a:hlinkClick r:id="rId3"/>
              </a:rPr>
              <a:t>An Image is Worth 16x16 Words: Transformers for Image Recognition at Scale</a:t>
            </a:r>
            <a:r>
              <a:rPr lang="en-US" dirty="0">
                <a:hlinkClick r:id="rId4"/>
              </a:rPr>
              <a:t>”</a:t>
            </a:r>
            <a:r>
              <a:rPr lang="en-US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Introduced transformers to the field of Computer Vision (and opened the door for a lot of follow-up research)</a:t>
            </a:r>
            <a:endParaRPr lang="en-IL" dirty="0"/>
          </a:p>
        </p:txBody>
      </p:sp>
      <p:pic>
        <p:nvPicPr>
          <p:cNvPr id="3074" name="Picture 2" descr="Vision Transformers">
            <a:extLst>
              <a:ext uri="{FF2B5EF4-FFF2-40B4-BE49-F238E27FC236}">
                <a16:creationId xmlns:a16="http://schemas.microsoft.com/office/drawing/2014/main" id="{5A4A718D-4294-2249-AF05-67EB4849C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4" r="29946" b="8115"/>
          <a:stretch/>
        </p:blipFill>
        <p:spPr bwMode="auto">
          <a:xfrm>
            <a:off x="965199" y="2559090"/>
            <a:ext cx="5677668" cy="36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56F0-4809-46FE-9E83-3127A73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ViT</a:t>
            </a:r>
            <a:r>
              <a:rPr lang="en-US" sz="4000" dirty="0">
                <a:solidFill>
                  <a:srgbClr val="FFFFFF"/>
                </a:solidFill>
              </a:rPr>
              <a:t> – How is Working?</a:t>
            </a:r>
          </a:p>
        </p:txBody>
      </p:sp>
    </p:spTree>
    <p:extLst>
      <p:ext uri="{BB962C8B-B14F-4D97-AF65-F5344CB8AC3E}">
        <p14:creationId xmlns:p14="http://schemas.microsoft.com/office/powerpoint/2010/main" val="369457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9D5B6-62DF-484A-AC34-AAA77FCDD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100" y="1851660"/>
            <a:ext cx="7110604" cy="4726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6AB94-580D-41B6-87BD-B4A206F8A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98" y="1778074"/>
            <a:ext cx="7110604" cy="4888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3F1E4-3BE5-1D47-B3F4-B104710E9A0E}"/>
              </a:ext>
            </a:extLst>
          </p:cNvPr>
          <p:cNvSpPr txBox="1"/>
          <p:nvPr/>
        </p:nvSpPr>
        <p:spPr>
          <a:xfrm>
            <a:off x="7620000" y="252134"/>
            <a:ext cx="449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https://github.com/lucidrains/vit-pytorch</a:t>
            </a:r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72E926-69AA-E841-824D-9DC43F56C679}"/>
              </a:ext>
            </a:extLst>
          </p:cNvPr>
          <p:cNvSpPr txBox="1"/>
          <p:nvPr/>
        </p:nvSpPr>
        <p:spPr>
          <a:xfrm>
            <a:off x="9324393" y="4222344"/>
            <a:ext cx="2867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“An Image is Worth 16x16 Words:</a:t>
            </a:r>
            <a:endParaRPr lang="he-IL" sz="1400" dirty="0"/>
          </a:p>
          <a:p>
            <a:r>
              <a:rPr lang="en-US" sz="1400" dirty="0"/>
              <a:t> Transformers for Image Recognition at Scale”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4462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5544</TotalTime>
  <Words>659</Words>
  <Application>Microsoft Macintosh PowerPoint</Application>
  <PresentationFormat>Widescreen</PresentationFormat>
  <Paragraphs>128</Paragraphs>
  <Slides>14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Dataset</vt:lpstr>
      <vt:lpstr>Data Preprocessing</vt:lpstr>
      <vt:lpstr>Image Classification – Why?</vt:lpstr>
      <vt:lpstr>Image Classification – How?</vt:lpstr>
      <vt:lpstr>VGG - Convolutional Neural Network</vt:lpstr>
      <vt:lpstr>ViT – Vision Transformer</vt:lpstr>
      <vt:lpstr>ViT – How is Working?</vt:lpstr>
      <vt:lpstr>PowerPoint Presentation</vt:lpstr>
      <vt:lpstr>Why Vision Transformers?</vt:lpstr>
      <vt:lpstr>Training using Transfer Learning</vt:lpstr>
      <vt:lpstr>Results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לין סינורודין</dc:creator>
  <cp:lastModifiedBy>Lin Sinorodin</cp:lastModifiedBy>
  <cp:revision>51</cp:revision>
  <dcterms:created xsi:type="dcterms:W3CDTF">2021-06-14T06:35:56Z</dcterms:created>
  <dcterms:modified xsi:type="dcterms:W3CDTF">2021-07-01T06:21:38Z</dcterms:modified>
</cp:coreProperties>
</file>